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2" r:id="rId7"/>
    <p:sldId id="265" r:id="rId8"/>
    <p:sldId id="261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3" r:id="rId18"/>
    <p:sldId id="272" r:id="rId19"/>
    <p:sldId id="275" r:id="rId20"/>
    <p:sldId id="276" r:id="rId21"/>
    <p:sldId id="277" r:id="rId22"/>
    <p:sldId id="280" r:id="rId23"/>
    <p:sldId id="281" r:id="rId24"/>
    <p:sldId id="282" r:id="rId25"/>
    <p:sldId id="278" r:id="rId26"/>
    <p:sldId id="279" r:id="rId27"/>
    <p:sldId id="283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66" d="100"/>
          <a:sy n="66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DCE08-C4F8-4FC3-A574-EE5081224D48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3CBE1-2506-4C3D-966C-F9A124CD38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84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D6CA8-4C59-4387-9F40-C625B1007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8BD4D1-C849-4FE2-9C60-D7C2C4E17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5FB513-7CA6-4996-9FDD-B46CC9FC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72C57B-4DCA-4CB1-BD8E-562AE309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DC6B14-EB07-4F66-8707-E26BD9971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69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50FE4-8147-4FE1-9218-9D9304A5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264317-0675-4EA7-8196-89BF51BC1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869AB9-3BBD-416E-98F6-6AE430A74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A1D67A-47D9-4BDE-9190-D204E534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76F818-D52A-4894-82D0-1E40FE1E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08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72C54FD-24BC-4CFB-AF93-93BD2AF01B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E2C5A80-1954-4A06-A42F-BC4D57CFE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3701AC-D4BA-4AA0-B4AE-99DD7021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5C95EB-0877-41AD-84FD-C9FC8FBF0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B1F22E-65D5-478E-BCEE-8C9CF291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027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97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35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98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1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27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60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6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75B6A-96DF-466C-9AC5-11CD86E8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452EA8-69D0-4761-812E-42711F021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30C5B7-F01E-4702-B348-E1BC9F6D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390D42-A192-4AF8-A549-A5AC1D41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90170D-D52A-4018-81B5-224D74D0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86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1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13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6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548B82-1F6C-4D5A-B423-8B2405DEE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FA676F-4195-4A68-B62C-4801BE760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ACB73D-34FD-4BF7-9FA3-5FA588E1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5D12EA-3400-4929-AEA8-B8A498AA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B8EC7F-90C4-4C9B-B13C-55C89E4B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70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B1A45-0944-4636-9CE1-BED9F842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1DD1A-0E2B-47D7-BAD3-6660E4AAB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F1C9A0-0410-45C7-8E9E-BA9C819C4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FEEDF3-CE35-4FBA-B096-79FF8C06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97C8899-DB6C-4A96-8E06-80587F33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DD61DE-CBCB-4687-A6C9-467A30D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63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BAE6EF-4B84-48F0-A7D2-F13B3604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3B5EE2-EC05-4149-A22D-7FB6D4B9F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BB14FBF-CE99-4D4D-9F9A-6BBBCD146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19C3671-5ADD-440C-ABB0-F07AEAE18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8971F87-54C3-4899-B872-49FF72518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9551EFF-17A9-4D81-A941-6E5E4F07E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652C33D-1D03-4C97-AD25-EA51CD6E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E4CF14-2F7D-40B4-B19F-20D8AB660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1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0091D-F536-4531-BAA5-9704DEDE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C6A77AB-5FA6-4801-AF11-516FAA1A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68791F-9955-42A0-A55A-E1FA3AD1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04E97C3-6392-4B55-AB8D-A5E4666D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3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78CB1B3-3AA4-44C7-BEA7-3D41CE4D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A02586B-567D-4CD0-8027-76C09C6E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9A7F04-E61A-455B-AD66-31440B33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20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5EB5A-F712-4E4B-A304-4D0764D4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3E9FA1-3CF2-42DA-BD3F-6A455D984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53C1D3-399F-490C-9BE3-2BCCFE281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C3D6D2-7A5A-4196-8F6E-10A3B4F1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99136A-C30C-449D-B7B5-9B87EA62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7A8C93-5F0F-4E9A-84D5-B01D88ED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20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4A243-634C-493E-A1F2-2E59CD653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2178F5B-1F01-41F0-BFB9-3C773F824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6B8CE6-56BF-4CB1-AEBF-B22E0E518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E48D53-B6B0-47A9-BA8F-C1CF95F2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1AD76F-09CE-45A7-AF9C-E0E1CA7A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BADFCC-1943-43C9-96D2-ECBEDA9B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73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39CDF16-3F4F-4168-8482-7D3E5C8C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81148B-A0CF-48EA-99CB-EE79BF5FA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CAC19-21C9-45A4-9375-6118EB00B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86916-6E4D-4E49-99BC-060EE1BD5E93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EC325B-74C1-46EF-9327-E37D866F9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8E2123-DB0A-4F79-AD5B-0F3BA624D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30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6E615-2441-489C-913F-46761DB7ED1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07-04-2022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D7BF-17A5-44A7-9E7A-17AFBAC8492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9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A86F0-5BAE-4995-B32C-3E314B57F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/>
            <a:r>
              <a:rPr lang="nl-NL"/>
              <a:t>Maritieme Techniek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6D56F9-FFB8-4D03-A9B7-B58C6A010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02709"/>
            <a:ext cx="10923638" cy="521109"/>
          </a:xfrm>
        </p:spPr>
        <p:txBody>
          <a:bodyPr>
            <a:normAutofit/>
          </a:bodyPr>
          <a:lstStyle/>
          <a:p>
            <a:pPr algn="l"/>
            <a:r>
              <a:rPr lang="nl-NL" sz="1100" dirty="0"/>
              <a:t>Informatie avond  zij instroom</a:t>
            </a:r>
            <a:r>
              <a:rPr lang="nl-NL" sz="1100"/>
              <a:t>/ profiel</a:t>
            </a:r>
          </a:p>
          <a:p>
            <a:pPr algn="l"/>
            <a:r>
              <a:rPr lang="nl-NL" sz="1100" dirty="0"/>
              <a:t>Docent Maritiem Techniek : Guido Kapteijn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F9554F-C6E6-4DD4-9273-97F6B0D0C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r="11456" b="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E2087D-25C4-421E-B215-DCE561D1F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2" b="4410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342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128C5-51DE-4CA5-8E8C-EDAD75EF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Binnenvaart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ACDD2E-56F7-4437-8EE6-F350F7E9D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7" r="-1" b="-1"/>
          <a:stretch/>
        </p:blipFill>
        <p:spPr>
          <a:xfrm>
            <a:off x="320308" y="922777"/>
            <a:ext cx="3631036" cy="264166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8FBF87E-3305-490A-962C-D7A4B9D30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1" r="9202" b="1"/>
          <a:stretch/>
        </p:blipFill>
        <p:spPr>
          <a:xfrm>
            <a:off x="4271647" y="1483490"/>
            <a:ext cx="3647276" cy="152023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58A2D76E-5E58-43CB-BF92-31C79D167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90" r="3296" b="-1"/>
          <a:stretch/>
        </p:blipFill>
        <p:spPr>
          <a:xfrm>
            <a:off x="8222987" y="907064"/>
            <a:ext cx="3647275" cy="26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4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F6CCD-3535-49D6-AEAD-6626CC6C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Maar ook Marine, stuwadoor, visserij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BEA59B-3AEC-44C8-856A-279540C74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08" y="1022673"/>
            <a:ext cx="3631036" cy="244187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D74973-DB10-46E3-B798-F8B2B18BB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47" y="1728430"/>
            <a:ext cx="3647276" cy="103035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4CD48BF-29FD-4400-A2B4-EA4C398ED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22987" y="1021771"/>
            <a:ext cx="3647275" cy="24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44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30D0C-4BD2-44A4-8E9E-FAADA686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4240696"/>
            <a:ext cx="11048351" cy="14689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Of onderwaterlasser, vletterlieden, havenmeester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A1CCC0-16C7-49C8-8B4E-7656365F8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" r="2" b="2"/>
          <a:stretch/>
        </p:blipFill>
        <p:spPr>
          <a:xfrm>
            <a:off x="320308" y="922778"/>
            <a:ext cx="3631036" cy="264166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60879C7-9BFD-4AD5-B509-E781DA7D9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972" r="2" b="21180"/>
          <a:stretch/>
        </p:blipFill>
        <p:spPr>
          <a:xfrm>
            <a:off x="4271647" y="1483485"/>
            <a:ext cx="3647276" cy="152024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37AED2-0464-47D6-8238-0D6A338CA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09" b="2"/>
          <a:stretch/>
        </p:blipFill>
        <p:spPr>
          <a:xfrm>
            <a:off x="8222987" y="907061"/>
            <a:ext cx="3647275" cy="26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0C3CE-DAB1-4E5A-9960-99C875EC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nl-NL" sz="3700"/>
              <a:t>Uitstroomrichting 2 Scheeps- en jachtbouw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B1A4BE-23D0-4103-9F8B-2E68FD744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r>
              <a:rPr lang="nl-NL" sz="1800"/>
              <a:t>Nautische materialen en gereedschappen</a:t>
            </a:r>
          </a:p>
          <a:p>
            <a:r>
              <a:rPr lang="nl-NL" sz="1800"/>
              <a:t>Scheepsconstructie en ontwerp</a:t>
            </a:r>
          </a:p>
          <a:p>
            <a:r>
              <a:rPr lang="nl-NL" sz="1800"/>
              <a:t>Maritieme mechanische installaties</a:t>
            </a:r>
          </a:p>
          <a:p>
            <a:r>
              <a:rPr lang="nl-NL" sz="1800"/>
              <a:t>Conserveren van maritieme installaties</a:t>
            </a: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C1D172-0549-4D83-B3CB-8E3985A86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0" r="18814" b="2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1658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90894-E998-4B96-A8F0-0F60CC13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nl-NL" sz="3400"/>
              <a:t>Beroepsgerichte onderdelen Scheeps-en jachtbouw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F3230C-1E94-430E-928A-DB4A53890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5212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F4748-6FED-4B93-A855-BFA8611B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nl-NL" sz="1100" dirty="0"/>
              <a:t>MIG/MAG en BMBE lassen</a:t>
            </a:r>
          </a:p>
          <a:p>
            <a:r>
              <a:rPr lang="nl-NL" sz="1100" dirty="0"/>
              <a:t>Elektro Techniek</a:t>
            </a:r>
          </a:p>
          <a:p>
            <a:r>
              <a:rPr lang="nl-NL" sz="1100" dirty="0"/>
              <a:t>Hydrauliek en pneumatiek</a:t>
            </a:r>
          </a:p>
          <a:p>
            <a:r>
              <a:rPr lang="nl-NL" sz="1100" dirty="0"/>
              <a:t>VCA</a:t>
            </a:r>
          </a:p>
          <a:p>
            <a:r>
              <a:rPr lang="nl-NL" sz="1100" dirty="0"/>
              <a:t>Schilderen, plamuren</a:t>
            </a:r>
          </a:p>
          <a:p>
            <a:r>
              <a:rPr lang="nl-NL" sz="1100" dirty="0"/>
              <a:t>CAD tekenen</a:t>
            </a:r>
          </a:p>
          <a:p>
            <a:r>
              <a:rPr lang="nl-NL" sz="1100" dirty="0"/>
              <a:t>Diesel Techniek</a:t>
            </a:r>
          </a:p>
          <a:p>
            <a:r>
              <a:rPr lang="nl-NL" sz="1100" dirty="0"/>
              <a:t>4weken stage bij verschillende bedrijven GL leerlingen</a:t>
            </a:r>
          </a:p>
          <a:p>
            <a:r>
              <a:rPr lang="nl-NL" sz="1100" dirty="0"/>
              <a:t>1 dag per week in klas 4 stage basis/kader</a:t>
            </a:r>
          </a:p>
          <a:p>
            <a:r>
              <a:rPr lang="nl-NL" sz="1100" dirty="0"/>
              <a:t>Praktijkopdrachten in het Maritieme Techniek lokaal</a:t>
            </a:r>
          </a:p>
          <a:p>
            <a:r>
              <a:rPr lang="nl-NL" sz="1100" dirty="0"/>
              <a:t>1 dagdeel praktijk op de scheepswerf/lokaal 27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EE0980-11CE-4E50-8718-FD9054E5B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08" b="-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855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D8A80F-E0C6-4AAD-ABAC-8B68B6ADF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r="3112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B4F3B68-34E7-44B9-AD4C-2036A117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nl-NL" sz="4000">
                <a:solidFill>
                  <a:srgbClr val="FFFFFF"/>
                </a:solidFill>
              </a:rPr>
              <a:t>Belangrijke eigenschappen</a:t>
            </a: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75FC56-57BF-4820-A5DA-C5BB40C9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Nauwkeurig</a:t>
            </a:r>
          </a:p>
          <a:p>
            <a:r>
              <a:rPr lang="nl-NL" sz="2000">
                <a:solidFill>
                  <a:srgbClr val="FFFFFF"/>
                </a:solidFill>
              </a:rPr>
              <a:t>Technisch aangelegd</a:t>
            </a:r>
          </a:p>
          <a:p>
            <a:r>
              <a:rPr lang="nl-NL" sz="2000">
                <a:solidFill>
                  <a:srgbClr val="FFFFFF"/>
                </a:solidFill>
              </a:rPr>
              <a:t>Sociaal</a:t>
            </a:r>
          </a:p>
          <a:p>
            <a:r>
              <a:rPr lang="nl-NL" sz="2000">
                <a:solidFill>
                  <a:srgbClr val="FFFFFF"/>
                </a:solidFill>
              </a:rPr>
              <a:t>Samenwerken</a:t>
            </a:r>
          </a:p>
          <a:p>
            <a:r>
              <a:rPr lang="nl-NL" sz="2000">
                <a:solidFill>
                  <a:srgbClr val="FFFFFF"/>
                </a:solidFill>
              </a:rPr>
              <a:t>Klantvriendelijk</a:t>
            </a:r>
          </a:p>
        </p:txBody>
      </p:sp>
    </p:spTree>
    <p:extLst>
      <p:ext uri="{BB962C8B-B14F-4D97-AF65-F5344CB8AC3E}">
        <p14:creationId xmlns:p14="http://schemas.microsoft.com/office/powerpoint/2010/main" val="1854085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33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1E60F8-15F1-44D1-94EA-51D03E47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Geslaagd en dan?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65FF7A-8681-4951-BE6E-94C565DD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98FC7-1654-436B-90E2-021B6CC6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nl-NL"/>
              <a:t>Scheeps- en jachtbouwkundige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FE0080-2794-4E51-8592-65B4C91EA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D5527C9-7FF3-43DA-9842-37ECCF6A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42" b="4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F42ECE-A50C-4170-8B15-A1530FAC6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" r="15436" b="-5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B4960-6B5D-4671-80A9-1055CF03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nl-NL" sz="1800"/>
              <a:t>Lasser of casco constructeur</a:t>
            </a:r>
          </a:p>
          <a:p>
            <a:r>
              <a:rPr lang="nl-NL" sz="1800"/>
              <a:t>Jachtschilder</a:t>
            </a:r>
          </a:p>
          <a:p>
            <a:r>
              <a:rPr lang="nl-NL" sz="1800"/>
              <a:t>Ontwerper</a:t>
            </a:r>
          </a:p>
          <a:p>
            <a:r>
              <a:rPr lang="nl-NL" sz="1800"/>
              <a:t>Voorman</a:t>
            </a:r>
          </a:p>
        </p:txBody>
      </p:sp>
    </p:spTree>
    <p:extLst>
      <p:ext uri="{BB962C8B-B14F-4D97-AF65-F5344CB8AC3E}">
        <p14:creationId xmlns:p14="http://schemas.microsoft.com/office/powerpoint/2010/main" val="4200412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3408D-2219-4198-9FAF-0094A22A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nl-NL"/>
              <a:t>Of</a:t>
            </a: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EF0B84-C08B-4AFA-86A3-29B1C431B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A8124E4-0312-4393-9650-F80ED5696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1" r="9930" b="-3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4A6F6D-28DF-4D63-8D51-9BD220C90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40" r="3984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87716B-576E-4C06-ABD3-DAFF1CEB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nl-NL" sz="1800"/>
              <a:t>Medewerker watersport</a:t>
            </a:r>
          </a:p>
          <a:p>
            <a:r>
              <a:rPr lang="nl-NL" sz="1800"/>
              <a:t>Service monteur</a:t>
            </a:r>
          </a:p>
          <a:p>
            <a:r>
              <a:rPr lang="nl-NL" sz="1800"/>
              <a:t>Scheepstimmerman</a:t>
            </a:r>
          </a:p>
          <a:p>
            <a:endParaRPr lang="nl-NL" sz="1800"/>
          </a:p>
          <a:p>
            <a:endParaRPr lang="nl-NL" sz="1800"/>
          </a:p>
          <a:p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925180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9CA03-80FE-41DB-9020-C5AFFFDE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Ons onderwijs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AB24C7-B702-4AC4-9CC2-65C658000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/>
              <a:t>Uitdaging</a:t>
            </a:r>
          </a:p>
          <a:p>
            <a:r>
              <a:rPr lang="nl-NL" sz="1800"/>
              <a:t>Plezier</a:t>
            </a:r>
          </a:p>
          <a:p>
            <a:r>
              <a:rPr lang="nl-NL" sz="1800"/>
              <a:t>Ontwikkeling</a:t>
            </a:r>
          </a:p>
          <a:p>
            <a:r>
              <a:rPr lang="nl-NL" sz="1800"/>
              <a:t>Structuur</a:t>
            </a:r>
          </a:p>
          <a:p>
            <a:r>
              <a:rPr lang="nl-NL" sz="1800"/>
              <a:t>Vakmanschap</a:t>
            </a:r>
          </a:p>
          <a:p>
            <a:endParaRPr lang="nl-NL" sz="1800"/>
          </a:p>
          <a:p>
            <a:endParaRPr lang="nl-NL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5CFD2A-87CC-4CE7-B7BA-D5C4DB4FD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" r="28823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170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11F34DD0-2743-4A23-B285-1D3A29541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7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06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0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50C29D-3FE1-446C-8421-4C7421A5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Visie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3BC973-EA5B-454B-A357-5A571CD15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16" r="1" b="179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1E515C5-A7DF-4013-B500-C29D54C37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Goede aansluiting met het mbo</a:t>
            </a:r>
          </a:p>
          <a:p>
            <a:r>
              <a:rPr lang="nl-NL" sz="2000" dirty="0">
                <a:solidFill>
                  <a:srgbClr val="FFFFFF"/>
                </a:solidFill>
              </a:rPr>
              <a:t>Goede voorbereiding op de maatschappij</a:t>
            </a:r>
          </a:p>
          <a:p>
            <a:r>
              <a:rPr lang="nl-NL" sz="2000" dirty="0">
                <a:solidFill>
                  <a:srgbClr val="FFFFFF"/>
                </a:solidFill>
              </a:rPr>
              <a:t>Goede aansluiting en verbinding met de beroepspraktijk</a:t>
            </a:r>
          </a:p>
          <a:p>
            <a:pPr marL="0" indent="0">
              <a:buNone/>
            </a:pP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004107-FB6E-44ED-B47B-D218E80F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Maritiem Hotel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4474B7B-13AB-4FEA-AEB2-9B4D0D1FD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24" r="-2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DA75AFE-3D92-4434-9C02-24284E247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59" r="2" b="1549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853519-6707-4854-8C8C-E4CF7E48A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1" r="-4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B9129-22E5-426E-83AB-ED17C479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Dagindeling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FCB01C-69C5-466A-9FA4-5E5DA7C5F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7.00 uur: 	Opstaan</a:t>
            </a:r>
          </a:p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  7.30 uur: 	Ontbijt</a:t>
            </a:r>
          </a:p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  8.30 uur: 	Eerste uur op school</a:t>
            </a:r>
            <a:endParaRPr lang="nl-NL" sz="1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12.30 uur: 	Lunch </a:t>
            </a:r>
          </a:p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16.15 uur: 	Einde schooldag</a:t>
            </a:r>
          </a:p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17.30 uur: 	Avondeten </a:t>
            </a:r>
          </a:p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18.00 uur: 	Vrije tijd/Huiswerk</a:t>
            </a:r>
            <a:endParaRPr lang="nl-NL" sz="1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20.00 uur:	Dag afsluiting		</a:t>
            </a:r>
          </a:p>
          <a:p>
            <a:pPr>
              <a:spcAft>
                <a:spcPts val="0"/>
              </a:spcAft>
            </a:pPr>
            <a:r>
              <a:rPr lang="nl-NL" sz="1800">
                <a:latin typeface="Calibri" panose="020F0502020204030204" pitchFamily="34" charset="0"/>
                <a:ea typeface="Times New Roman" panose="02020603050405020304" pitchFamily="18" charset="0"/>
              </a:rPr>
              <a:t>21.30 uur: 	Lichten uit</a:t>
            </a:r>
          </a:p>
          <a:p>
            <a:endParaRPr lang="nl-NL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4FB185-F01E-44DB-99FB-33768E47B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4706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9892C-9A33-4DD1-950C-0FB015BA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Kosten Huisvesting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4366E1-043E-4D48-9F74-36C9DBA41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/>
              <a:t>Afhankelijk van inkomen:</a:t>
            </a:r>
          </a:p>
          <a:p>
            <a:r>
              <a:rPr lang="nl-NL" sz="1800" dirty="0"/>
              <a:t>10 termijnen van €150 - € 270</a:t>
            </a:r>
          </a:p>
          <a:p>
            <a:endParaRPr lang="nl-NL" sz="1800" dirty="0"/>
          </a:p>
          <a:p>
            <a:r>
              <a:rPr lang="nl-NL" sz="1800" dirty="0"/>
              <a:t>Mogelijk dubbele kinderbijslag, bezoek hiervoor de website van het SVB.</a:t>
            </a:r>
          </a:p>
          <a:p>
            <a:endParaRPr lang="nl-NL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4B2001-5C59-449C-8DBB-E97174ADE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644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9DB35-5B0F-48CE-99A1-E3B919D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Waarom zou je voor deze school kiezen?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32E77-9B16-4A83-B59C-B5BFECD8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/>
              <a:t>Kleine school met goede sfeer</a:t>
            </a:r>
          </a:p>
          <a:p>
            <a:r>
              <a:rPr lang="nl-NL" sz="1800"/>
              <a:t>Praktijk maakt het leren leuker</a:t>
            </a:r>
          </a:p>
          <a:p>
            <a:r>
              <a:rPr lang="nl-NL" sz="1800"/>
              <a:t>Onderwijsconcept</a:t>
            </a:r>
          </a:p>
          <a:p>
            <a:r>
              <a:rPr lang="nl-NL" sz="1800"/>
              <a:t>Goede zorgstructuur en begeleiding</a:t>
            </a:r>
          </a:p>
          <a:p>
            <a:r>
              <a:rPr lang="nl-NL" sz="1800"/>
              <a:t>Vakmanschap</a:t>
            </a:r>
          </a:p>
          <a:p>
            <a:r>
              <a:rPr lang="nl-NL" sz="1800"/>
              <a:t>Goede doorstroom naar mbo en werkkansen</a:t>
            </a:r>
          </a:p>
          <a:p>
            <a:endParaRPr lang="nl-NL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CF903A-0330-4D15-8E4F-4834E46B9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2095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E8BB2-D7B6-4F27-924B-6F6DFC03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Overstappen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058714-CD9C-4573-B4BD-8F72024C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/>
              <a:t>Instromen in klas 1,2 of 3</a:t>
            </a:r>
          </a:p>
          <a:p>
            <a:r>
              <a:rPr lang="nl-NL" sz="1800" dirty="0"/>
              <a:t>Motivatie= belangrijk, beroepsgericht examen telt zwaar mee</a:t>
            </a:r>
          </a:p>
          <a:p>
            <a:r>
              <a:rPr lang="nl-NL" sz="1800" dirty="0"/>
              <a:t>Afhankelijk van resultaten wordt gekeken in welke klas je geplaats wordt</a:t>
            </a:r>
          </a:p>
          <a:p>
            <a:r>
              <a:rPr lang="nl-NL" sz="1800" dirty="0"/>
              <a:t>Zorg dat uw kind tijdig gekeurd is voor de zeevaart of binnenvaart bij de uitstroomrichting Rijn-,binnen en kustvaart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465CB8-4D8F-4CFC-904D-E856A06E5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7246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738EC-98CD-4B1E-A110-9FC3A3DB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Rondleiding  en vragen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BEABC43-E536-4E1A-AF3D-2603814B7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8" r="28157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668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6108A-1D8E-46D5-8A5F-141B90C0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32" y="480906"/>
            <a:ext cx="6387102" cy="1325563"/>
          </a:xfrm>
        </p:spPr>
        <p:txBody>
          <a:bodyPr>
            <a:normAutofit fontScale="90000"/>
          </a:bodyPr>
          <a:lstStyle/>
          <a:p>
            <a:r>
              <a:rPr lang="nl-NL" sz="4800" dirty="0"/>
              <a:t>2 uitstroomrichtingen met verschillende keuzevakken</a:t>
            </a:r>
            <a:r>
              <a:rPr lang="nl-NL" dirty="0"/>
              <a:t>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2B5888-4BF0-4E59-9F0E-BF9B0A8DE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4082140"/>
            <a:ext cx="7405838" cy="2159634"/>
          </a:xfrm>
        </p:spPr>
        <p:txBody>
          <a:bodyPr anchor="t">
            <a:normAutofit/>
          </a:bodyPr>
          <a:lstStyle/>
          <a:p>
            <a:r>
              <a:rPr lang="nl-NL" sz="3600" dirty="0"/>
              <a:t>Rijn-,binnen en kustvaart</a:t>
            </a:r>
          </a:p>
          <a:p>
            <a:r>
              <a:rPr lang="nl-NL" sz="3600" dirty="0"/>
              <a:t>Scheeps-en jachtbouw</a:t>
            </a:r>
          </a:p>
          <a:p>
            <a:endParaRPr lang="nl-NL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51BE58-3C40-4160-AA3C-62BAA3889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2" r="11673" b="-2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D1480D-2BAC-423B-987F-F8AC042DB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5" r="5606" b="-5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665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13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43C191-37FA-4AC7-BC44-3B980786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rgbClr val="FFFFFF"/>
                </a:solidFill>
              </a:rPr>
              <a:t>Uitstroomrichting 1</a:t>
            </a:r>
            <a:br>
              <a:rPr lang="nl-NL" dirty="0">
                <a:solidFill>
                  <a:srgbClr val="FFFFFF"/>
                </a:solidFill>
              </a:rPr>
            </a:br>
            <a:r>
              <a:rPr lang="nl-NL" dirty="0">
                <a:solidFill>
                  <a:srgbClr val="FFFFFF"/>
                </a:solidFill>
              </a:rPr>
              <a:t>Rijn-,binnen en kustvaart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838B0E-7C98-4B3F-A9D6-12364875E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2" r="10981" b="-1"/>
          <a:stretch/>
        </p:blipFill>
        <p:spPr>
          <a:xfrm>
            <a:off x="401948" y="333975"/>
            <a:ext cx="7058306" cy="4107392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498B9-CAC0-4BBF-8B8C-A591A99A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Rijn-,binnen en kustvaart </a:t>
            </a:r>
          </a:p>
          <a:p>
            <a:endParaRPr lang="nl-NL" sz="4400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rgbClr val="FF0000"/>
                </a:solidFill>
                <a:highlight>
                  <a:srgbClr val="FFFF00"/>
                </a:highlight>
              </a:rPr>
              <a:t>Beroepskwalificatie</a:t>
            </a:r>
          </a:p>
        </p:txBody>
      </p:sp>
    </p:spTree>
    <p:extLst>
      <p:ext uri="{BB962C8B-B14F-4D97-AF65-F5344CB8AC3E}">
        <p14:creationId xmlns:p14="http://schemas.microsoft.com/office/powerpoint/2010/main" val="3916395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F4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D50B4C-C1F0-41C0-A93E-E21D62AF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rgbClr val="FFFFFF"/>
                </a:solidFill>
              </a:rPr>
              <a:t>Keuzevakken Rijn-,Binnen en Kustvaart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0DE232-5BF7-411A-84FB-515795915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99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7232BE-9035-48E2-8FD2-1666DDDBE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Werken  en leven aan boord</a:t>
            </a:r>
          </a:p>
          <a:p>
            <a:r>
              <a:rPr lang="nl-NL" sz="2000">
                <a:solidFill>
                  <a:srgbClr val="FFFFFF"/>
                </a:solidFill>
              </a:rPr>
              <a:t>Lading behandeling aan boord</a:t>
            </a:r>
          </a:p>
          <a:p>
            <a:r>
              <a:rPr lang="nl-NL" sz="2000">
                <a:solidFill>
                  <a:srgbClr val="FFFFFF"/>
                </a:solidFill>
              </a:rPr>
              <a:t>Navigatie</a:t>
            </a:r>
          </a:p>
          <a:p>
            <a:r>
              <a:rPr lang="nl-NL" sz="2000">
                <a:solidFill>
                  <a:srgbClr val="FFFFFF"/>
                </a:solidFill>
              </a:rPr>
              <a:t>Scheepskennis</a:t>
            </a:r>
          </a:p>
        </p:txBody>
      </p:sp>
    </p:spTree>
    <p:extLst>
      <p:ext uri="{BB962C8B-B14F-4D97-AF65-F5344CB8AC3E}">
        <p14:creationId xmlns:p14="http://schemas.microsoft.com/office/powerpoint/2010/main" val="144379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AC3E1-2807-4073-B17D-A3109B21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74" y="172399"/>
            <a:ext cx="6387102" cy="1325563"/>
          </a:xfrm>
        </p:spPr>
        <p:txBody>
          <a:bodyPr>
            <a:normAutofit/>
          </a:bodyPr>
          <a:lstStyle/>
          <a:p>
            <a:r>
              <a:rPr lang="nl-NL" dirty="0"/>
              <a:t>Beroepsgerichte  onderdelen RBK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749157-EB63-4079-9FD3-24A7FE8A4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74" y="1871003"/>
            <a:ext cx="5205807" cy="4670473"/>
          </a:xfrm>
        </p:spPr>
        <p:txBody>
          <a:bodyPr anchor="t">
            <a:normAutofit/>
          </a:bodyPr>
          <a:lstStyle/>
          <a:p>
            <a:r>
              <a:rPr lang="nl-NL" sz="2000" dirty="0"/>
              <a:t>5 weekvaarten </a:t>
            </a:r>
          </a:p>
          <a:p>
            <a:r>
              <a:rPr lang="nl-NL" sz="2000" dirty="0"/>
              <a:t>Metaaltechniek 3</a:t>
            </a:r>
            <a:r>
              <a:rPr lang="nl-NL" sz="2000" baseline="30000" dirty="0"/>
              <a:t>e</a:t>
            </a:r>
            <a:r>
              <a:rPr lang="nl-NL" sz="2000" dirty="0"/>
              <a:t> leerjaar</a:t>
            </a:r>
          </a:p>
          <a:p>
            <a:r>
              <a:rPr lang="nl-NL" sz="2000" dirty="0"/>
              <a:t>Reddingszwemmen 4</a:t>
            </a:r>
            <a:r>
              <a:rPr lang="nl-NL" sz="2000" baseline="30000" dirty="0"/>
              <a:t>e</a:t>
            </a:r>
            <a:r>
              <a:rPr lang="nl-NL" sz="2000" dirty="0"/>
              <a:t> leerjaar</a:t>
            </a:r>
          </a:p>
          <a:p>
            <a:r>
              <a:rPr lang="nl-NL" sz="2000" dirty="0"/>
              <a:t>VCA  3</a:t>
            </a:r>
            <a:r>
              <a:rPr lang="nl-NL" sz="2000" baseline="30000" dirty="0"/>
              <a:t>e</a:t>
            </a:r>
            <a:r>
              <a:rPr lang="nl-NL" sz="2000" dirty="0"/>
              <a:t> leerjaar</a:t>
            </a:r>
          </a:p>
          <a:p>
            <a:r>
              <a:rPr lang="nl-NL" sz="2000" dirty="0"/>
              <a:t>Knopen en splitsen</a:t>
            </a:r>
          </a:p>
          <a:p>
            <a:r>
              <a:rPr lang="nl-NL" sz="2000" dirty="0"/>
              <a:t>Roeien, wrikken en buitenboordmotor varen</a:t>
            </a:r>
          </a:p>
          <a:p>
            <a:r>
              <a:rPr lang="nl-NL" sz="2000" dirty="0"/>
              <a:t>Les op de opleidingsschepen</a:t>
            </a:r>
          </a:p>
          <a:p>
            <a:r>
              <a:rPr lang="nl-NL" sz="2000" dirty="0"/>
              <a:t>Simulator varen NOVA college</a:t>
            </a:r>
          </a:p>
          <a:p>
            <a:r>
              <a:rPr lang="nl-NL" sz="2000" dirty="0"/>
              <a:t>Praktische opdrachten in het Maritieme Techniek lokaal</a:t>
            </a:r>
          </a:p>
          <a:p>
            <a:r>
              <a:rPr lang="nl-NL" sz="2000" dirty="0"/>
              <a:t>1 dagdeel praktijk buiten per week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F341CB-D92E-45DE-8D67-D3DE8CF9C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5" r="29050" b="-2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89DC8D-9541-4AB5-B4A0-0E9B2164B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12" r="1" b="8199"/>
          <a:stretch/>
        </p:blipFill>
        <p:spPr>
          <a:xfrm flipH="1"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8948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06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4C3B8A-9F2C-4CB4-8485-AA661529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Belangrijke Eigenschappen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DF7057-68E2-49EF-BAA0-D6E270F5B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" r="1" b="1074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A259E8-2611-43D7-9C1A-54577A4DA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Gek op water</a:t>
            </a:r>
          </a:p>
          <a:p>
            <a:r>
              <a:rPr lang="nl-NL" sz="2000">
                <a:solidFill>
                  <a:srgbClr val="FFFFFF"/>
                </a:solidFill>
              </a:rPr>
              <a:t>Technisch aangelegd</a:t>
            </a:r>
          </a:p>
          <a:p>
            <a:r>
              <a:rPr lang="nl-NL" sz="2000">
                <a:solidFill>
                  <a:srgbClr val="FFFFFF"/>
                </a:solidFill>
              </a:rPr>
              <a:t>Sociaal</a:t>
            </a:r>
          </a:p>
          <a:p>
            <a:r>
              <a:rPr lang="nl-NL" sz="2000">
                <a:solidFill>
                  <a:srgbClr val="FFFFFF"/>
                </a:solidFill>
              </a:rPr>
              <a:t>Samenwerken</a:t>
            </a:r>
          </a:p>
          <a:p>
            <a:r>
              <a:rPr lang="nl-NL" sz="2000">
                <a:solidFill>
                  <a:srgbClr val="FFFFFF"/>
                </a:solidFill>
              </a:rPr>
              <a:t>Vaak van huis</a:t>
            </a:r>
          </a:p>
          <a:p>
            <a:endParaRPr lang="nl-NL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1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33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1E60F8-15F1-44D1-94EA-51D03E47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Geslaagd en dan?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65FF7A-8681-4951-BE6E-94C565DD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4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6328B-0D8B-4A3E-8301-4AFFF158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Zeevaart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A23034-57C8-4DBB-A2BE-51A27D6DB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037"/>
          <a:stretch/>
        </p:blipFill>
        <p:spPr>
          <a:xfrm>
            <a:off x="320308" y="913008"/>
            <a:ext cx="3631036" cy="26612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C8EAF23-0D56-4DD1-8849-EAE5ABDF7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922" r="2" b="10534"/>
          <a:stretch/>
        </p:blipFill>
        <p:spPr>
          <a:xfrm>
            <a:off x="4271647" y="1483486"/>
            <a:ext cx="3647276" cy="152024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DC8AE373-EA0D-4614-924D-DDA1EEFDA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7" r="-1" b="-1"/>
          <a:stretch/>
        </p:blipFill>
        <p:spPr>
          <a:xfrm>
            <a:off x="8222987" y="916870"/>
            <a:ext cx="3647275" cy="26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4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Microsoft Macintosh PowerPoint</Application>
  <PresentationFormat>Breedbeeld</PresentationFormat>
  <Paragraphs>111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Kantoorthema</vt:lpstr>
      <vt:lpstr>5_Kantoorthema</vt:lpstr>
      <vt:lpstr>Maritieme Techniek</vt:lpstr>
      <vt:lpstr>PowerPoint-presentatie</vt:lpstr>
      <vt:lpstr>2 uitstroomrichtingen met verschillende keuzevakken.</vt:lpstr>
      <vt:lpstr>Uitstroomrichting 1 Rijn-,binnen en kustvaart </vt:lpstr>
      <vt:lpstr>Keuzevakken Rijn-,Binnen en Kustvaart</vt:lpstr>
      <vt:lpstr>Beroepsgerichte  onderdelen RBK</vt:lpstr>
      <vt:lpstr>Belangrijke Eigenschappen</vt:lpstr>
      <vt:lpstr>Geslaagd en dan?</vt:lpstr>
      <vt:lpstr>Zeevaart</vt:lpstr>
      <vt:lpstr>Binnenvaart</vt:lpstr>
      <vt:lpstr>Maar ook Marine, stuwadoor, visserij</vt:lpstr>
      <vt:lpstr>Of onderwaterlasser, vletterlieden, havenmeester</vt:lpstr>
      <vt:lpstr>Uitstroomrichting 2 Scheeps- en jachtbouw</vt:lpstr>
      <vt:lpstr>Beroepsgerichte onderdelen Scheeps-en jachtbouw</vt:lpstr>
      <vt:lpstr>Belangrijke eigenschappen</vt:lpstr>
      <vt:lpstr>Geslaagd en dan?</vt:lpstr>
      <vt:lpstr>Scheeps- en jachtbouwkundige</vt:lpstr>
      <vt:lpstr>Of</vt:lpstr>
      <vt:lpstr>Ons onderwijs</vt:lpstr>
      <vt:lpstr>Visie</vt:lpstr>
      <vt:lpstr>Maritiem Hotel</vt:lpstr>
      <vt:lpstr>Dagindeling</vt:lpstr>
      <vt:lpstr>Kosten Huisvesting</vt:lpstr>
      <vt:lpstr>Waarom zou je voor deze school kiezen?</vt:lpstr>
      <vt:lpstr>Overstappen ?</vt:lpstr>
      <vt:lpstr>Rondleiding  en vragen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Maritieme Techniek</dc:title>
  <dc:creator>Kapteijn, G.</dc:creator>
  <cp:lastModifiedBy>Dorjee, L.</cp:lastModifiedBy>
  <cp:revision>18</cp:revision>
  <dcterms:created xsi:type="dcterms:W3CDTF">2019-04-17T07:54:39Z</dcterms:created>
  <dcterms:modified xsi:type="dcterms:W3CDTF">2022-04-07T12:56:11Z</dcterms:modified>
</cp:coreProperties>
</file>